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105"/>
  </p:notesMasterIdLst>
  <p:sldIdLst>
    <p:sldId id="330" r:id="rId5"/>
    <p:sldId id="481" r:id="rId6"/>
    <p:sldId id="468" r:id="rId7"/>
    <p:sldId id="433" r:id="rId8"/>
    <p:sldId id="516" r:id="rId9"/>
    <p:sldId id="520" r:id="rId10"/>
    <p:sldId id="517" r:id="rId11"/>
    <p:sldId id="518" r:id="rId12"/>
    <p:sldId id="519" r:id="rId13"/>
    <p:sldId id="515" r:id="rId14"/>
    <p:sldId id="423" r:id="rId15"/>
    <p:sldId id="337" r:id="rId16"/>
    <p:sldId id="424" r:id="rId17"/>
    <p:sldId id="514" r:id="rId18"/>
    <p:sldId id="421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8" r:id="rId47"/>
    <p:sldId id="369" r:id="rId48"/>
    <p:sldId id="370" r:id="rId49"/>
    <p:sldId id="371" r:id="rId50"/>
    <p:sldId id="372" r:id="rId51"/>
    <p:sldId id="482" r:id="rId52"/>
    <p:sldId id="483" r:id="rId53"/>
    <p:sldId id="485" r:id="rId54"/>
    <p:sldId id="486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00" r:id="rId65"/>
    <p:sldId id="497" r:id="rId66"/>
    <p:sldId id="498" r:id="rId67"/>
    <p:sldId id="499" r:id="rId68"/>
    <p:sldId id="500" r:id="rId69"/>
    <p:sldId id="502" r:id="rId70"/>
    <p:sldId id="503" r:id="rId71"/>
    <p:sldId id="504" r:id="rId72"/>
    <p:sldId id="505" r:id="rId73"/>
    <p:sldId id="366" r:id="rId74"/>
    <p:sldId id="367" r:id="rId75"/>
    <p:sldId id="404" r:id="rId76"/>
    <p:sldId id="506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38" r:id="rId86"/>
    <p:sldId id="507" r:id="rId87"/>
    <p:sldId id="508" r:id="rId88"/>
    <p:sldId id="509" r:id="rId89"/>
    <p:sldId id="510" r:id="rId90"/>
    <p:sldId id="511" r:id="rId91"/>
    <p:sldId id="440" r:id="rId92"/>
    <p:sldId id="447" r:id="rId93"/>
    <p:sldId id="448" r:id="rId94"/>
    <p:sldId id="449" r:id="rId95"/>
    <p:sldId id="512" r:id="rId96"/>
    <p:sldId id="450" r:id="rId97"/>
    <p:sldId id="453" r:id="rId98"/>
    <p:sldId id="454" r:id="rId99"/>
    <p:sldId id="455" r:id="rId100"/>
    <p:sldId id="513" r:id="rId101"/>
    <p:sldId id="457" r:id="rId102"/>
    <p:sldId id="458" r:id="rId103"/>
    <p:sldId id="460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E934F-9C6B-534E-A071-389B6B6F7D6B}" v="6" dt="2020-02-03T16:11:10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392"/>
    <p:restoredTop sz="95000"/>
  </p:normalViewPr>
  <p:slideViewPr>
    <p:cSldViewPr snapToGrid="0" snapToObjects="1">
      <p:cViewPr varScale="1">
        <p:scale>
          <a:sx n="149" d="100"/>
          <a:sy n="149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048E934F-9C6B-534E-A071-389B6B6F7D6B}"/>
    <pc:docChg chg="custSel addSld modSld sldOrd">
      <pc:chgData name="Donald Ferguson" userId="d4e141de-59d3-4362-b58c-ed2804aa0504" providerId="ADAL" clId="{048E934F-9C6B-534E-A071-389B6B6F7D6B}" dt="2020-02-03T16:11:10.814" v="246"/>
      <pc:docMkLst>
        <pc:docMk/>
      </pc:docMkLst>
      <pc:sldChg chg="ord">
        <pc:chgData name="Donald Ferguson" userId="d4e141de-59d3-4362-b58c-ed2804aa0504" providerId="ADAL" clId="{048E934F-9C6B-534E-A071-389B6B6F7D6B}" dt="2020-02-03T16:11:10.814" v="246"/>
        <pc:sldMkLst>
          <pc:docMk/>
          <pc:sldMk cId="1504001076" sldId="433"/>
        </pc:sldMkLst>
      </pc:sldChg>
      <pc:sldChg chg="addSp delSp modSp add">
        <pc:chgData name="Donald Ferguson" userId="d4e141de-59d3-4362-b58c-ed2804aa0504" providerId="ADAL" clId="{048E934F-9C6B-534E-A071-389B6B6F7D6B}" dt="2020-01-31T13:32:32.497" v="245" actId="20577"/>
        <pc:sldMkLst>
          <pc:docMk/>
          <pc:sldMk cId="3277915929" sldId="520"/>
        </pc:sldMkLst>
        <pc:spChg chg="add mod">
          <ac:chgData name="Donald Ferguson" userId="d4e141de-59d3-4362-b58c-ed2804aa0504" providerId="ADAL" clId="{048E934F-9C6B-534E-A071-389B6B6F7D6B}" dt="2020-01-31T13:32:32.497" v="245" actId="20577"/>
          <ac:spMkLst>
            <pc:docMk/>
            <pc:sldMk cId="3277915929" sldId="520"/>
            <ac:spMk id="4" creationId="{1DE9DDFE-F6DB-884B-B994-3E5DEC880F66}"/>
          </ac:spMkLst>
        </pc:spChg>
        <pc:spChg chg="add mod">
          <ac:chgData name="Donald Ferguson" userId="d4e141de-59d3-4362-b58c-ed2804aa0504" providerId="ADAL" clId="{048E934F-9C6B-534E-A071-389B6B6F7D6B}" dt="2020-01-31T13:31:40.099" v="193" actId="313"/>
          <ac:spMkLst>
            <pc:docMk/>
            <pc:sldMk cId="3277915929" sldId="520"/>
            <ac:spMk id="11" creationId="{A4C692B6-EF47-8940-8218-45703E4DE1F5}"/>
          </ac:spMkLst>
        </pc:spChg>
        <pc:picChg chg="add mod">
          <ac:chgData name="Donald Ferguson" userId="d4e141de-59d3-4362-b58c-ed2804aa0504" providerId="ADAL" clId="{048E934F-9C6B-534E-A071-389B6B6F7D6B}" dt="2020-01-31T13:30:50.091" v="84" actId="1076"/>
          <ac:picMkLst>
            <pc:docMk/>
            <pc:sldMk cId="3277915929" sldId="520"/>
            <ac:picMk id="2" creationId="{2DB8C96B-C5C6-2642-BB06-401AB0AC1FBC}"/>
          </ac:picMkLst>
        </pc:picChg>
        <pc:picChg chg="add mod">
          <ac:chgData name="Donald Ferguson" userId="d4e141de-59d3-4362-b58c-ed2804aa0504" providerId="ADAL" clId="{048E934F-9C6B-534E-A071-389B6B6F7D6B}" dt="2020-01-31T13:30:48.292" v="83" actId="1076"/>
          <ac:picMkLst>
            <pc:docMk/>
            <pc:sldMk cId="3277915929" sldId="520"/>
            <ac:picMk id="3" creationId="{9B3C3DEE-0C32-EA42-B450-21A4DCA28BBD}"/>
          </ac:picMkLst>
        </pc:picChg>
        <pc:picChg chg="del mod">
          <ac:chgData name="Donald Ferguson" userId="d4e141de-59d3-4362-b58c-ed2804aa0504" providerId="ADAL" clId="{048E934F-9C6B-534E-A071-389B6B6F7D6B}" dt="2020-01-31T13:28:03.838" v="2" actId="478"/>
          <ac:picMkLst>
            <pc:docMk/>
            <pc:sldMk cId="3277915929" sldId="520"/>
            <ac:picMk id="14" creationId="{46D1AA77-5C74-A042-A14A-45F2564DAF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9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7696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769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76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769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975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0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3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2F582-7A30-44E2-B9AE-85A1CA63CB6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39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EFE5-6DA2-40BF-A0EC-25CFBBE7FB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7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4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08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0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87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66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5EE63-BBAB-4B59-AB6C-C7C62F9D7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3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85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34FE36-22BB-471F-B5BA-20ABB5BF64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74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2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161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4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62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F97F58-FA04-4838-BA8D-1673429622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974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8ABFFE-D826-4EF9-B15D-4180085C23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66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9C970B-8220-4517-837F-B56840EC81F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01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68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71DE7E-FF0D-4034-AE63-651A3A350F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52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281BB1-9FD8-4756-B07C-05F43DCBB1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613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2CC610-2C92-4BB3-8D98-C7E1312CA1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4853C-1565-4D82-BAFB-17FA6226FC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728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E82CE-5F33-4AA9-922C-5F54A69663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8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449F55-0331-42F3-8185-5550FA6588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45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24CF4-9A58-4D8C-8B4A-1F5B4A557C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67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32D8-F19F-403F-A34B-7117B24BF5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2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ADC53-D181-43CB-9865-BA969C5AAE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0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4E467F-6EAC-4F92-B33E-2BE268A09E9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582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F7D5D7-1528-465C-90C3-10C59F6113C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437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3E95A-D4EE-41E9-B800-18A30B4054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02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3424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736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427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5181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0971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9441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88102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285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57581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1210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7513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727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4714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296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797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6629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9865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8639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29220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909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0849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2153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256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5106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2742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96765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248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6570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3285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7045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99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6596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988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20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6536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8989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72802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4391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7671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208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806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386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5002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634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00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3339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577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749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726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317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783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995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474B3-6199-4C51-85D8-10EAF40AA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210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481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013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8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372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423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004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32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264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8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6835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925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660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9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128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344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9175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205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9606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78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6682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7818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9842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612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1704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96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944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14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14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36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rtabelo.com/blog/crow-s-foot-notation/" TargetMode="External"/><Relationship Id="rId4" Type="http://schemas.openxmlformats.org/officeDocument/2006/relationships/image" Target="../media/image2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3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3,4: ER Modeling, SQL, Relational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10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656430"/>
            <a:ext cx="4761572" cy="114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533027"/>
            <a:ext cx="4531990" cy="13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6: Database Design Using the E-R Model</a:t>
            </a:r>
          </a:p>
        </p:txBody>
      </p:sp>
    </p:spTree>
    <p:extLst>
      <p:ext uri="{BB962C8B-B14F-4D97-AF65-F5344CB8AC3E}">
        <p14:creationId xmlns:p14="http://schemas.microsoft.com/office/powerpoint/2010/main" val="34026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dirty="0"/>
              <a:t>Overview of the Design Process</a:t>
            </a:r>
          </a:p>
          <a:p>
            <a:r>
              <a:rPr lang="en-US" altLang="en-US" dirty="0"/>
              <a:t>The Entity-Relationship Model</a:t>
            </a:r>
          </a:p>
          <a:p>
            <a:r>
              <a:rPr lang="en-US" altLang="en-US" dirty="0"/>
              <a:t>Complex Attributes</a:t>
            </a:r>
          </a:p>
          <a:p>
            <a:r>
              <a:rPr lang="en-US" altLang="en-US" dirty="0"/>
              <a:t>Mapping Cardinalities</a:t>
            </a:r>
          </a:p>
          <a:p>
            <a:r>
              <a:rPr lang="en-US" altLang="en-US" dirty="0"/>
              <a:t>Primary Key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7055428" y="3688773"/>
            <a:ext cx="386516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Will cover: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In other lectures.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 required reading.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222376"/>
            <a:ext cx="7620254" cy="2861945"/>
          </a:xfrm>
        </p:spPr>
        <p:txBody>
          <a:bodyPr/>
          <a:lstStyle/>
          <a:p>
            <a:r>
              <a:rPr lang="en-US" altLang="en-US" dirty="0"/>
              <a:t>Extended E-R Features</a:t>
            </a:r>
          </a:p>
          <a:p>
            <a:r>
              <a:rPr lang="en-US" altLang="en-US" dirty="0"/>
              <a:t>Entity-Relationship Design Issues</a:t>
            </a:r>
          </a:p>
          <a:p>
            <a:r>
              <a:rPr lang="en-US" altLang="en-US" dirty="0"/>
              <a:t>Alternative Notations for Modeling Data</a:t>
            </a:r>
          </a:p>
          <a:p>
            <a:r>
              <a:rPr lang="en-US" altLang="en-US" dirty="0"/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437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595870" cy="3764153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1558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0762" y="1175195"/>
            <a:ext cx="7610476" cy="4375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800100" lvl="1" indent="-342900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1143000" lvl="2" indent="-342900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1143000" lvl="2" indent="-342900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800100" lvl="1" indent="-342900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2451100" y="1074738"/>
            <a:ext cx="7450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5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23950"/>
            <a:ext cx="7763090" cy="45819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Entity Relationship Model (covered in this chapter)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>
                <a:ea typeface="ＭＳ Ｐゴシック" panose="020B0600070205080204" pitchFamily="34" charset="-128"/>
              </a:rPr>
              <a:t>entity-relationship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Normalization Theory (Chapter 7)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85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endParaRPr kumimoji="1"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4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Lecture – What You Need for HW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Programming and No-Programming HW/Projects Direction</a:t>
            </a:r>
          </a:p>
          <a:p>
            <a:r>
              <a:rPr lang="en-US" dirty="0"/>
              <a:t>Entity-Relationship Modeling: </a:t>
            </a:r>
          </a:p>
          <a:p>
            <a:pPr lvl="1"/>
            <a:r>
              <a:rPr lang="en-US" dirty="0"/>
              <a:t>Subset of Chapter 6 from recommended textbook.</a:t>
            </a:r>
          </a:p>
          <a:p>
            <a:pPr lvl="1"/>
            <a:r>
              <a:rPr lang="en-US" dirty="0"/>
              <a:t>Slides should be enough and there is a lot of online material.</a:t>
            </a:r>
          </a:p>
          <a:p>
            <a:r>
              <a:rPr lang="en-US" dirty="0"/>
              <a:t>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Demo of MySQL tools.</a:t>
            </a:r>
          </a:p>
          <a:p>
            <a:r>
              <a:rPr lang="en-US" dirty="0"/>
              <a:t>Introduction to Some Patterns in SQL DDL</a:t>
            </a:r>
          </a:p>
          <a:p>
            <a:r>
              <a:rPr lang="en-US" dirty="0"/>
              <a:t>Some Details on SQL DML SELECT.</a:t>
            </a:r>
          </a:p>
          <a:p>
            <a:r>
              <a:rPr lang="en-US" dirty="0"/>
              <a:t>Interwoven with Some Demos.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1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19746" cy="3678809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20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7161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395"/>
            <a:ext cx="7514515" cy="499815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same type 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8471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650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0339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3481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305236" y="1109664"/>
            <a:ext cx="7615561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Entity sets can be represented graphically as follows: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Rectangles represent entity sets.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Attributes listed inside entity rectangle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72" y="2699188"/>
            <a:ext cx="4124516" cy="14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38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7031"/>
            <a:ext cx="776605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07154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6" y="1109663"/>
            <a:ext cx="752139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we define the relationship set 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to denote the associations between students and the instructors who act as their advisors.</a:t>
            </a:r>
          </a:p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Pictorially, we draw a line between related entities.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84" y="2488483"/>
            <a:ext cx="4967024" cy="275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5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0" y="85725"/>
            <a:ext cx="835025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47595" y="1205034"/>
            <a:ext cx="749681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08" y="2012264"/>
            <a:ext cx="4804855" cy="98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4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21047" cy="125075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5" y="2511552"/>
            <a:ext cx="5298478" cy="251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with Attributes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1" y="1587500"/>
            <a:ext cx="69326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000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Programming and No-Programming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Homework Directions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706204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30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53975"/>
            <a:ext cx="84963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84276"/>
            <a:ext cx="7634796" cy="1680845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953" y="2755393"/>
            <a:ext cx="5098159" cy="19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645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63638"/>
            <a:ext cx="7753859" cy="3335210"/>
          </a:xfrm>
        </p:spPr>
        <p:txBody>
          <a:bodyPr/>
          <a:lstStyle/>
          <a:p>
            <a:r>
              <a:rPr lang="en-US" altLang="en-US" dirty="0"/>
              <a:t>Attribute types: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altLang="en-US" dirty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multivalued attribute: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phone_numbers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 age, given </a:t>
            </a:r>
            <a:r>
              <a:rPr lang="en-US" altLang="en-US" dirty="0" err="1">
                <a:ea typeface="ＭＳ Ｐゴシック" panose="020B0600070205080204" pitchFamily="34" charset="-128"/>
              </a:rPr>
              <a:t>date_of_birth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/>
              <a:t> – the set of permitted values for each attribute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40677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3638"/>
            <a:ext cx="7558786" cy="901700"/>
          </a:xfrm>
        </p:spPr>
        <p:txBody>
          <a:bodyPr/>
          <a:lstStyle/>
          <a:p>
            <a:r>
              <a:rPr lang="en-US" altLang="en-US" dirty="0"/>
              <a:t>Composite attributes allow us to divided attributes  into subparts (other attributes).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5" y="1987296"/>
            <a:ext cx="6119901" cy="18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103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7480" y="73026"/>
            <a:ext cx="8158578" cy="639763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Complex Attributes  in ER Diagram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1268414"/>
            <a:ext cx="1916113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958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612170" cy="41148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753216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053459" y="4675887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One to one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7789697" y="4679855"/>
            <a:ext cx="1487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One to many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012821" y="5267580"/>
            <a:ext cx="60692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Note: Some elements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</a:t>
            </a:r>
            <a:r>
              <a:rPr kumimoji="1" lang="en-US" altLang="en-US" sz="1700" dirty="0">
                <a:solidFill>
                  <a:srgbClr val="000000"/>
                </a:solidFill>
              </a:rPr>
              <a:t> and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B</a:t>
            </a:r>
            <a:r>
              <a:rPr kumimoji="1" lang="en-US" altLang="en-US" sz="1700" dirty="0">
                <a:solidFill>
                  <a:srgbClr val="000000"/>
                </a:solidFill>
              </a:rPr>
              <a:t> may not be mapped to any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elements in the other set</a:t>
            </a:r>
          </a:p>
        </p:txBody>
      </p:sp>
      <p:pic>
        <p:nvPicPr>
          <p:cNvPr id="28678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0" y="1389380"/>
            <a:ext cx="5939028" cy="302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9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 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3808922" y="4593781"/>
            <a:ext cx="168967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Many to one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486207" y="4632453"/>
            <a:ext cx="160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Many to many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031110" y="5126039"/>
            <a:ext cx="60451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Note: Some elements in A and B may not be mapped to any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elements in the other set</a:t>
            </a:r>
          </a:p>
        </p:txBody>
      </p:sp>
      <p:pic>
        <p:nvPicPr>
          <p:cNvPr id="29702" name="Picture 7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3" y="1277157"/>
            <a:ext cx="5851524" cy="305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047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3475"/>
            <a:ext cx="7647681" cy="2744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We express cardinality constraints by drawing either a directed line (</a:t>
            </a:r>
            <a:r>
              <a:rPr lang="en-US" altLang="en-US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One-to-one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 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stud_dept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3791713" y="3654347"/>
            <a:ext cx="5534851" cy="14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7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1" y="1087438"/>
            <a:ext cx="7643672" cy="1582610"/>
          </a:xfrm>
        </p:spPr>
        <p:txBody>
          <a:bodyPr/>
          <a:lstStyle/>
          <a:p>
            <a:r>
              <a:rPr lang="en-US" altLang="en-US" dirty="0"/>
              <a:t>one-to-many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 is associated with several (including 0) students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864864" y="2372472"/>
            <a:ext cx="5152400" cy="1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79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Example I – IMDB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1</a:t>
            </a:r>
          </a:p>
        </p:txBody>
      </p:sp>
    </p:spTree>
    <p:extLst>
      <p:ext uri="{BB962C8B-B14F-4D97-AF65-F5344CB8AC3E}">
        <p14:creationId xmlns:p14="http://schemas.microsoft.com/office/powerpoint/2010/main" val="1504001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2254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725" y="1108012"/>
            <a:ext cx="7752101" cy="1814512"/>
          </a:xfrm>
        </p:spPr>
        <p:txBody>
          <a:bodyPr/>
          <a:lstStyle/>
          <a:p>
            <a:r>
              <a:rPr lang="en-US" altLang="en-US" dirty="0"/>
              <a:t>In a many-to-one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523870" y="2532455"/>
            <a:ext cx="58761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7464425" y="3944939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23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72972" cy="1546225"/>
          </a:xfrm>
        </p:spPr>
        <p:txBody>
          <a:bodyPr/>
          <a:lstStyle/>
          <a:p>
            <a:r>
              <a:rPr lang="en-US" altLang="en-US" dirty="0"/>
              <a:t>An instructor is associated with several (possibly 0) students via </a:t>
            </a:r>
            <a:r>
              <a:rPr lang="en-US" altLang="en-US" i="1" dirty="0"/>
              <a:t>advisor</a:t>
            </a:r>
          </a:p>
          <a:p>
            <a:r>
              <a:rPr lang="en-US" altLang="en-US" dirty="0"/>
              <a:t>A student is associated with several (possibly 0) instructors via </a:t>
            </a:r>
            <a:r>
              <a:rPr lang="en-US" altLang="en-US" i="1" dirty="0"/>
              <a:t>advisor</a:t>
            </a:r>
            <a:r>
              <a:rPr lang="en-US" altLang="en-US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4480"/>
            <a:ext cx="6161088" cy="12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89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0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96358" y="1068642"/>
            <a:ext cx="7762043" cy="45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Total participation </a:t>
            </a:r>
            <a:r>
              <a:rPr kumimoji="1" lang="en-US" altLang="en-US" sz="1700" dirty="0">
                <a:solidFill>
                  <a:srgbClr val="000000"/>
                </a:solidFill>
              </a:rPr>
              <a:t>(indicated by double line):  every entity in the entity set participates in at least one relationship in the relationship set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r>
              <a:rPr kumimoji="1" lang="en-US" altLang="en-US" sz="1700" dirty="0">
                <a:solidFill>
                  <a:srgbClr val="000000"/>
                </a:solidFill>
              </a:rPr>
              <a:t>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 </a:t>
            </a:r>
            <a:r>
              <a:rPr kumimoji="1" lang="en-US" altLang="en-US" sz="1700" dirty="0">
                <a:solidFill>
                  <a:srgbClr val="000000"/>
                </a:solidFill>
              </a:rPr>
              <a:t>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 r</a:t>
            </a:r>
            <a:r>
              <a:rPr kumimoji="1" lang="en-US" altLang="en-US" sz="1700" dirty="0">
                <a:solidFill>
                  <a:srgbClr val="000000"/>
                </a:solidFill>
              </a:rPr>
              <a:t>elation is total</a:t>
            </a:r>
          </a:p>
          <a:p>
            <a:pPr marL="1200150" lvl="2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 every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700" dirty="0">
                <a:solidFill>
                  <a:srgbClr val="000000"/>
                </a:solidFill>
              </a:rPr>
              <a:t>must have an associated instructor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Partial participation</a:t>
            </a:r>
            <a:r>
              <a:rPr kumimoji="1" lang="en-US" altLang="en-US" sz="1700" dirty="0">
                <a:solidFill>
                  <a:srgbClr val="000000"/>
                </a:solidFill>
              </a:rPr>
              <a:t>:  some entities may not participate in any relationship in the relationship set</a:t>
            </a:r>
          </a:p>
          <a:p>
            <a:pPr marL="800100" lvl="1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2" y="2000875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266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47681" cy="3386201"/>
          </a:xfrm>
        </p:spPr>
        <p:txBody>
          <a:bodyPr/>
          <a:lstStyle/>
          <a:p>
            <a:r>
              <a:rPr lang="en-US" altLang="en-US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269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7926"/>
            <a:ext cx="7534401" cy="3893947"/>
          </a:xfrm>
        </p:spPr>
        <p:txBody>
          <a:bodyPr/>
          <a:lstStyle/>
          <a:p>
            <a:r>
              <a:rPr lang="en-US" altLang="en-US" dirty="0"/>
              <a:t>By definition, individual entities are distinct.</a:t>
            </a:r>
          </a:p>
          <a:p>
            <a:r>
              <a:rPr lang="en-US" altLang="en-US" dirty="0"/>
              <a:t>From database perspective, the differences among them must be expressed in terms of their attributes.</a:t>
            </a:r>
          </a:p>
          <a:p>
            <a:r>
              <a:rPr lang="en-US" altLang="en-US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dirty="0"/>
              <a:t>A key for an entity is a set of attributes that suffice to distinguish entities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877214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Relationship Sets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3857"/>
            <a:ext cx="7665436" cy="4462272"/>
          </a:xfrm>
        </p:spPr>
        <p:txBody>
          <a:bodyPr/>
          <a:lstStyle/>
          <a:p>
            <a:r>
              <a:rPr lang="en-US" altLang="en-US" dirty="0"/>
              <a:t>To distinguish among the various relationships of a relationship set we use the individual  primary keys of the entities in the relationship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Let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be a relationship set involving entity sets E1, E2, .. </a:t>
            </a:r>
            <a:r>
              <a:rPr lang="en-US" altLang="en-US" dirty="0" err="1">
                <a:ea typeface="ＭＳ Ｐゴシック" panose="020B0600070205080204" pitchFamily="34" charset="-128"/>
              </a:rPr>
              <a:t>En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primary key for R is consists of the  union of the primary keys of entity sets E1, E2, ..</a:t>
            </a:r>
            <a:r>
              <a:rPr lang="en-US" altLang="en-US" dirty="0" err="1">
                <a:ea typeface="ＭＳ Ｐゴシック" panose="020B0600070205080204" pitchFamily="34" charset="-128"/>
              </a:rPr>
              <a:t>En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the relationship set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has attributes  a1, a2, .., am associated with it, then the  primary key of </a:t>
            </a:r>
            <a:r>
              <a:rPr lang="en-US" altLang="en-US" i="1" dirty="0">
                <a:ea typeface="ＭＳ Ｐゴシック" panose="020B0600070205080204" pitchFamily="34" charset="-128"/>
              </a:rPr>
              <a:t>R  </a:t>
            </a:r>
            <a:r>
              <a:rPr lang="en-US" altLang="en-US" dirty="0">
                <a:ea typeface="ＭＳ Ｐゴシック" panose="020B0600070205080204" pitchFamily="34" charset="-128"/>
              </a:rPr>
              <a:t>also includes the attributes  a1, a2, .., am </a:t>
            </a:r>
          </a:p>
          <a:p>
            <a:r>
              <a:rPr lang="en-US" altLang="en-US" dirty="0"/>
              <a:t>Example: relationship set “advisor”.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primary key  consists of </a:t>
            </a:r>
            <a:r>
              <a:rPr lang="en-US" altLang="en-US" i="1" dirty="0">
                <a:ea typeface="ＭＳ Ｐゴシック" panose="020B0600070205080204" pitchFamily="34" charset="-128"/>
              </a:rPr>
              <a:t>inrsructor.ID</a:t>
            </a:r>
            <a:r>
              <a:rPr lang="en-US" altLang="en-US" dirty="0">
                <a:ea typeface="ＭＳ Ｐゴシック" panose="020B0600070205080204" pitchFamily="34" charset="-128"/>
              </a:rPr>
              <a:t> and s</a:t>
            </a:r>
            <a:r>
              <a:rPr lang="en-US" altLang="en-US" i="1" dirty="0">
                <a:ea typeface="ＭＳ Ｐゴシック" panose="020B0600070205080204" pitchFamily="34" charset="-128"/>
              </a:rPr>
              <a:t>tudent.ID</a:t>
            </a:r>
          </a:p>
          <a:p>
            <a:r>
              <a:rPr lang="en-US" altLang="en-US" dirty="0"/>
              <a:t>The choice of the primary key for a relationship set depends on  the mapping cardinality of the relationship set.</a:t>
            </a:r>
          </a:p>
        </p:txBody>
      </p:sp>
    </p:spTree>
    <p:extLst>
      <p:ext uri="{BB962C8B-B14F-4D97-AF65-F5344CB8AC3E}">
        <p14:creationId xmlns:p14="http://schemas.microsoft.com/office/powerpoint/2010/main" val="891016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7523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Binary Relationship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93869"/>
            <a:ext cx="7741328" cy="5096060"/>
          </a:xfrm>
        </p:spPr>
        <p:txBody>
          <a:bodyPr/>
          <a:lstStyle/>
          <a:p>
            <a:r>
              <a:rPr lang="en-US" altLang="en-US" dirty="0"/>
              <a:t>Many-to-Many relationships.   The preceding union of the primary keys is a minimal superkey and is chosen  as the primary key.</a:t>
            </a:r>
          </a:p>
          <a:p>
            <a:r>
              <a:rPr lang="en-US" altLang="en-US" dirty="0"/>
              <a:t>One-to-Many relationships . The primary key of the “Many” side is a minimal superkey and is used as the primary key.</a:t>
            </a:r>
          </a:p>
          <a:p>
            <a:r>
              <a:rPr lang="en-US" altLang="en-US" dirty="0"/>
              <a:t>Many-to-one relationships. The primary key of the “Many” side is a minimal superkey and is used as the primary key.</a:t>
            </a:r>
          </a:p>
          <a:p>
            <a:r>
              <a:rPr lang="en-US" altLang="en-US" dirty="0"/>
              <a:t>One-to-one relationships. The primary key of either one of the participating entity sets forms a minimal superkey, and either one can be chosen as the primary key.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9351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654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Nonbinary Relationship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45102"/>
            <a:ext cx="7572652" cy="3109907"/>
          </a:xfrm>
        </p:spPr>
        <p:txBody>
          <a:bodyPr/>
          <a:lstStyle/>
          <a:p>
            <a:r>
              <a:rPr lang="en-US" altLang="en-US" dirty="0"/>
              <a:t>If no cardinality constraints are present, the superkey  is formed as described earlier. and it is chosen as the primary key.</a:t>
            </a:r>
          </a:p>
          <a:p>
            <a:r>
              <a:rPr lang="en-US" altLang="en-US" dirty="0"/>
              <a:t>If there are cardinality constraints are present: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Recall that  we permit at most one arrow out of a relationship set.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AVI</a:t>
            </a:r>
          </a:p>
        </p:txBody>
      </p:sp>
    </p:spTree>
    <p:extLst>
      <p:ext uri="{BB962C8B-B14F-4D97-AF65-F5344CB8AC3E}">
        <p14:creationId xmlns:p14="http://schemas.microsoft.com/office/powerpoint/2010/main" val="137942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Crow’s Foot Notation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2894810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49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1BF7-4120-394C-BDBB-4AC19660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4" y="671453"/>
            <a:ext cx="8364682" cy="542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13307-5559-E64A-A573-8186DCDB9B2F}"/>
              </a:ext>
            </a:extLst>
          </p:cNvPr>
          <p:cNvSpPr txBox="1"/>
          <p:nvPr/>
        </p:nvSpPr>
        <p:spPr>
          <a:xfrm>
            <a:off x="216093" y="1059872"/>
            <a:ext cx="27940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Meet-in-the-Middle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concepts are general</a:t>
            </a:r>
            <a:br>
              <a:rPr lang="en-US" dirty="0"/>
            </a:br>
            <a:r>
              <a:rPr lang="en-US" dirty="0"/>
              <a:t>and apply to all modeling,</a:t>
            </a:r>
            <a:br>
              <a:rPr lang="en-US" dirty="0"/>
            </a:br>
            <a:r>
              <a:rPr lang="en-US" dirty="0"/>
              <a:t>not just Crow’s Feet.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A5E5E-039C-9E44-9A15-3ED4185F642B}"/>
              </a:ext>
            </a:extLst>
          </p:cNvPr>
          <p:cNvSpPr/>
          <p:nvPr/>
        </p:nvSpPr>
        <p:spPr>
          <a:xfrm>
            <a:off x="4983113" y="145488"/>
            <a:ext cx="653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intro: https://www.vertabelo.com/blog/crow-s-foot-notation/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8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1AA77-5C74-A042-A14A-45F2564DA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22" y="766234"/>
            <a:ext cx="8436841" cy="54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4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Switch to 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sz="3600" dirty="0"/>
              <a:t>MySQL: Bottom-Up applied to New Book schema.</a:t>
            </a:r>
          </a:p>
          <a:p>
            <a:endParaRPr lang="en-US" sz="3600" dirty="0"/>
          </a:p>
          <a:p>
            <a:r>
              <a:rPr lang="en-US" sz="3600" dirty="0" err="1"/>
              <a:t>Lucidchart</a:t>
            </a:r>
            <a:r>
              <a:rPr lang="en-US" sz="3600" dirty="0"/>
              <a:t>:</a:t>
            </a:r>
          </a:p>
          <a:p>
            <a:pPr lvl="1"/>
            <a:r>
              <a:rPr lang="en-US" sz="3200" dirty="0"/>
              <a:t>Conceptual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Logical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Physical</a:t>
            </a:r>
          </a:p>
          <a:p>
            <a:pPr lvl="1"/>
            <a:r>
              <a:rPr lang="en-US" sz="3200" dirty="0"/>
              <a:t>Applied to: Game of Thrones Data</a:t>
            </a:r>
          </a:p>
          <a:p>
            <a:pPr lvl="2"/>
            <a:r>
              <a:rPr lang="en-US" sz="2400" dirty="0"/>
              <a:t>The No-Programming Track will likely use this data.</a:t>
            </a:r>
          </a:p>
          <a:p>
            <a:pPr lvl="2"/>
            <a:r>
              <a:rPr lang="en-US" sz="2400" dirty="0"/>
              <a:t>We will decide after completion of homework 1.</a:t>
            </a:r>
            <a:br>
              <a:rPr lang="en-US" sz="2400" dirty="0"/>
            </a:br>
            <a:endParaRPr lang="en-US" sz="2400" dirty="0"/>
          </a:p>
          <a:p>
            <a:pPr lvl="2"/>
            <a:endParaRPr lang="en-US" sz="2400" dirty="0"/>
          </a:p>
          <a:p>
            <a:r>
              <a:rPr lang="en-US" sz="3600" dirty="0"/>
              <a:t>Write the corresponding SQL. </a:t>
            </a:r>
          </a:p>
        </p:txBody>
      </p:sp>
    </p:spTree>
    <p:extLst>
      <p:ext uri="{BB962C8B-B14F-4D97-AF65-F5344CB8AC3E}">
        <p14:creationId xmlns:p14="http://schemas.microsoft.com/office/powerpoint/2010/main" val="2636699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SQL Details 1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</p:spTree>
    <p:extLst>
      <p:ext uri="{BB962C8B-B14F-4D97-AF65-F5344CB8AC3E}">
        <p14:creationId xmlns:p14="http://schemas.microsoft.com/office/powerpoint/2010/main" val="782891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60978364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047503476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87023477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748522835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9251238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0370191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98028322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22865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B8C96B-C5C6-2642-BB06-401AB0AC1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50625"/>
            <a:ext cx="2107045" cy="2107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3C3DEE-0C32-EA42-B450-21A4DCA2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37" y="3550225"/>
            <a:ext cx="3232727" cy="2003380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1DE9DDFE-F6DB-884B-B994-3E5DEC880F66}"/>
              </a:ext>
            </a:extLst>
          </p:cNvPr>
          <p:cNvSpPr/>
          <p:nvPr/>
        </p:nvSpPr>
        <p:spPr>
          <a:xfrm>
            <a:off x="2946401" y="597476"/>
            <a:ext cx="4987636" cy="1813648"/>
          </a:xfrm>
          <a:prstGeom prst="wedgeEllipseCallout">
            <a:avLst>
              <a:gd name="adj1" fmla="val -74325"/>
              <a:gd name="adj2" fmla="val 10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“Dude!</a:t>
            </a:r>
            <a:br>
              <a:rPr lang="en-US" dirty="0"/>
            </a:br>
            <a:r>
              <a:rPr lang="en-US" dirty="0"/>
              <a:t>Look at the HW assignments I came up with for W4111!</a:t>
            </a:r>
            <a:br>
              <a:rPr lang="en-US" dirty="0"/>
            </a:br>
            <a:r>
              <a:rPr lang="en-US"/>
              <a:t>And they </a:t>
            </a:r>
            <a:r>
              <a:rPr lang="en-US" dirty="0"/>
              <a:t>are FAIR!</a:t>
            </a:r>
            <a:br>
              <a:rPr lang="en-US" dirty="0"/>
            </a:br>
            <a:r>
              <a:rPr lang="en-US" dirty="0"/>
              <a:t>Terrifying but fair!”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A4C692B6-EF47-8940-8218-45703E4DE1F5}"/>
              </a:ext>
            </a:extLst>
          </p:cNvPr>
          <p:cNvSpPr/>
          <p:nvPr/>
        </p:nvSpPr>
        <p:spPr>
          <a:xfrm>
            <a:off x="2863274" y="3314700"/>
            <a:ext cx="4987636" cy="1813648"/>
          </a:xfrm>
          <a:prstGeom prst="wedgeEllipseCallout">
            <a:avLst>
              <a:gd name="adj1" fmla="val 81717"/>
              <a:gd name="adj2" fmla="val 8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“Ow!</a:t>
            </a:r>
            <a:br>
              <a:rPr lang="en-US" dirty="0"/>
            </a:br>
            <a:r>
              <a:rPr lang="en-US" dirty="0"/>
              <a:t>Mind officially blown.</a:t>
            </a:r>
            <a:br>
              <a:rPr lang="en-US" dirty="0"/>
            </a:br>
            <a:r>
              <a:rPr lang="en-US" dirty="0"/>
              <a:t>I dislike muggles as much as the next person, but this is over the top.”</a:t>
            </a:r>
          </a:p>
        </p:txBody>
      </p:sp>
    </p:spTree>
    <p:extLst>
      <p:ext uri="{BB962C8B-B14F-4D97-AF65-F5344CB8AC3E}">
        <p14:creationId xmlns:p14="http://schemas.microsoft.com/office/powerpoint/2010/main" val="3277915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8497851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Self Join Example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357524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Relation </a:t>
            </a:r>
            <a:r>
              <a:rPr lang="en-US" altLang="en-US" i="1" dirty="0" err="1"/>
              <a:t>emp</a:t>
            </a:r>
            <a:r>
              <a:rPr lang="en-US" altLang="en-US" i="1" dirty="0"/>
              <a:t>-super</a:t>
            </a:r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buNone/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Can you find  ALL the supervisors (direct and indirect) of “Bob”?</a:t>
            </a:r>
          </a:p>
          <a:p>
            <a:pPr>
              <a:tabLst>
                <a:tab pos="2055813" algn="l"/>
              </a:tabLst>
            </a:pPr>
            <a:endParaRPr lang="en-US" altLang="en-US" dirty="0"/>
          </a:p>
          <a:p>
            <a:pPr>
              <a:tabLst>
                <a:tab pos="2055813" algn="l"/>
              </a:tabLst>
            </a:pPr>
            <a:endParaRPr lang="en-US" altLang="en-US" dirty="0"/>
          </a:p>
        </p:txBody>
      </p:sp>
      <p:pic>
        <p:nvPicPr>
          <p:cNvPr id="4" name="Picture 1" descr="C:\Users\as668\Desktop\Judi\3_1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6528" y="1658093"/>
            <a:ext cx="1784870" cy="1261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4531827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4874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096507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2761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584994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815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4158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253986" cy="3795204"/>
          </a:xfrm>
        </p:spPr>
        <p:txBody>
          <a:bodyPr/>
          <a:lstStyle/>
          <a:p>
            <a:pPr>
              <a:tabLst>
                <a:tab pos="2222500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2222500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</p:spTree>
    <p:extLst>
      <p:ext uri="{BB962C8B-B14F-4D97-AF65-F5344CB8AC3E}">
        <p14:creationId xmlns:p14="http://schemas.microsoft.com/office/powerpoint/2010/main" val="4154482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1913" cy="4805045"/>
          </a:xfrm>
        </p:spPr>
        <p:txBody>
          <a:bodyPr/>
          <a:lstStyle/>
          <a:p>
            <a:pPr>
              <a:tabLst>
                <a:tab pos="1711325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711325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711325" algn="l"/>
              </a:tabLst>
            </a:pPr>
            <a:endParaRPr kumimoji="0" lang="en-US" altLang="en-US" dirty="0"/>
          </a:p>
          <a:p>
            <a:pPr>
              <a:tabLst>
                <a:tab pos="1711325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2282826" y="2813051"/>
            <a:ext cx="7681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800">
                <a:solidFill>
                  <a:srgbClr val="000000"/>
                </a:solidFill>
              </a:rPr>
              <a:t>   </a:t>
            </a:r>
            <a:endParaRPr lang="en-US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1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Programming, No-Programming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8279D6-FD9A-8D42-87B9-CFD00E50412F}"/>
              </a:ext>
            </a:extLst>
          </p:cNvPr>
          <p:cNvSpPr/>
          <p:nvPr/>
        </p:nvSpPr>
        <p:spPr>
          <a:xfrm>
            <a:off x="4644596" y="2140458"/>
            <a:ext cx="6193122" cy="1716166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Data Environment/Subsystem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748902-D82D-E940-A222-F51AA7DF66EA}"/>
              </a:ext>
            </a:extLst>
          </p:cNvPr>
          <p:cNvSpPr/>
          <p:nvPr/>
        </p:nvSpPr>
        <p:spPr>
          <a:xfrm>
            <a:off x="5208023" y="2582349"/>
            <a:ext cx="1577817" cy="1191148"/>
          </a:xfrm>
          <a:prstGeom prst="can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0B13D893-C38A-F44E-B041-DCB1F46E124E}"/>
              </a:ext>
            </a:extLst>
          </p:cNvPr>
          <p:cNvSpPr/>
          <p:nvPr/>
        </p:nvSpPr>
        <p:spPr>
          <a:xfrm>
            <a:off x="8284310" y="2582349"/>
            <a:ext cx="1577817" cy="1191148"/>
          </a:xfrm>
          <a:prstGeom prst="can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Operational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3EE41-91FF-DC48-9459-E9AED30FC46F}"/>
              </a:ext>
            </a:extLst>
          </p:cNvPr>
          <p:cNvSpPr txBox="1"/>
          <p:nvPr/>
        </p:nvSpPr>
        <p:spPr>
          <a:xfrm>
            <a:off x="1160414" y="1881295"/>
            <a:ext cx="30414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IMDB TSV loaded into</a:t>
            </a:r>
            <a:br>
              <a:rPr lang="en-US" sz="1600" dirty="0"/>
            </a:br>
            <a:r>
              <a:rPr lang="en-US" sz="1600" dirty="0"/>
              <a:t>MySQL in cloud by DFF.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Some CSV and JSON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 API calls.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… …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EE7BD1B-6059-F44A-9C74-686D5A719BE4}"/>
              </a:ext>
            </a:extLst>
          </p:cNvPr>
          <p:cNvSpPr/>
          <p:nvPr/>
        </p:nvSpPr>
        <p:spPr>
          <a:xfrm>
            <a:off x="3879706" y="1631913"/>
            <a:ext cx="644236" cy="215091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4CCFB5-56CC-0148-8970-F4D6EADCB59C}"/>
              </a:ext>
            </a:extLst>
          </p:cNvPr>
          <p:cNvSpPr/>
          <p:nvPr/>
        </p:nvSpPr>
        <p:spPr>
          <a:xfrm>
            <a:off x="4882766" y="741410"/>
            <a:ext cx="2732809" cy="1184527"/>
          </a:xfrm>
          <a:prstGeom prst="roundRect">
            <a:avLst/>
          </a:prstGeom>
          <a:solidFill>
            <a:srgbClr val="00B05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Analytics</a:t>
            </a:r>
            <a:br>
              <a:rPr lang="en-US" sz="1600" dirty="0"/>
            </a:br>
            <a:r>
              <a:rPr lang="en-US" sz="1600" dirty="0"/>
              <a:t>Reports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D53860C-49F5-3B42-AC5B-D469E9A3484C}"/>
              </a:ext>
            </a:extLst>
          </p:cNvPr>
          <p:cNvSpPr/>
          <p:nvPr/>
        </p:nvSpPr>
        <p:spPr>
          <a:xfrm>
            <a:off x="7835034" y="741410"/>
            <a:ext cx="2732809" cy="1184527"/>
          </a:xfrm>
          <a:prstGeom prst="round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9DAB42C3-1976-0C4B-B959-0B74B80F3C7B}"/>
              </a:ext>
            </a:extLst>
          </p:cNvPr>
          <p:cNvSpPr/>
          <p:nvPr/>
        </p:nvSpPr>
        <p:spPr>
          <a:xfrm>
            <a:off x="6776717" y="2955984"/>
            <a:ext cx="1473665" cy="485004"/>
          </a:xfrm>
          <a:prstGeom prst="leftRightArrow">
            <a:avLst/>
          </a:prstGeom>
          <a:solidFill>
            <a:srgbClr val="7030A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Integrate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781EA-7171-8846-8EE8-F3105A169415}"/>
              </a:ext>
            </a:extLst>
          </p:cNvPr>
          <p:cNvSpPr txBox="1"/>
          <p:nvPr/>
        </p:nvSpPr>
        <p:spPr>
          <a:xfrm>
            <a:off x="116032" y="3748576"/>
            <a:ext cx="1163781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Homework/Project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DFF and TAs with provide helper code, some data/databases, helper code/libraries, implementation template.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Both tracks will cover the same core: databases, data models, queries, data transformation,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Programming Track: REST API, web application, code to manage/transform data,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No-Programming: More complex data models/schema, using DML to load and transform,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will have to figure this out as we go. I have never done two tracks before …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My sections of this course will continue to emphasize practical, hands-on, … …, but will cover theory.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579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23939"/>
            <a:ext cx="7900162" cy="1292542"/>
          </a:xfrm>
        </p:spPr>
        <p:txBody>
          <a:bodyPr/>
          <a:lstStyle/>
          <a:p>
            <a:pPr>
              <a:tabLst>
                <a:tab pos="625475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625475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4" y="2514424"/>
            <a:ext cx="3225360" cy="29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8080" y="3128798"/>
            <a:ext cx="1852744" cy="1845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238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56321" cy="3344099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70899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5" y="96838"/>
            <a:ext cx="8077200" cy="6096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93801"/>
            <a:ext cx="7829631" cy="3231895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sz="800" dirty="0"/>
          </a:p>
          <a:p>
            <a:pPr>
              <a:tabLst>
                <a:tab pos="1489075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3201988" y="1870711"/>
            <a:ext cx="5861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b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  <a:r>
              <a:rPr lang="en-US" altLang="en-US" sz="1700" dirty="0">
                <a:solidFill>
                  <a:srgbClr val="000000"/>
                </a:solidFill>
              </a:rPr>
              <a:t> </a:t>
            </a:r>
            <a:r>
              <a:rPr lang="en-US" altLang="en-US" sz="1700" i="1" dirty="0" err="1">
                <a:solidFill>
                  <a:srgbClr val="000000"/>
                </a:solidFill>
              </a:rPr>
              <a:t>avg_salary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having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b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680671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39814"/>
            <a:ext cx="7656559" cy="4922075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8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/>
              <a:t>B</a:t>
            </a:r>
            <a:r>
              <a:rPr lang="en-US" altLang="en-US" dirty="0"/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857250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</p:spTree>
    <p:extLst>
      <p:ext uri="{BB962C8B-B14F-4D97-AF65-F5344CB8AC3E}">
        <p14:creationId xmlns:p14="http://schemas.microsoft.com/office/powerpoint/2010/main" val="40432606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1697" cy="4903787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233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70436" cy="4611924"/>
          </a:xfrm>
        </p:spPr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60500" y="1785367"/>
            <a:ext cx="6834476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,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600" dirty="0">
                <a:solidFill>
                  <a:srgbClr val="000000"/>
                </a:solidFill>
              </a:rPr>
              <a:t>(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course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600" dirty="0">
                <a:solidFill>
                  <a:srgbClr val="000000"/>
                </a:solidFill>
              </a:rPr>
              <a:t>= 'Biology')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6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600" dirty="0">
                <a:solidFill>
                  <a:srgbClr val="000000"/>
                </a:solidFill>
              </a:rPr>
              <a:t>=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));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</a:pPr>
            <a:endParaRPr kumimoji="1" lang="en-US" altLang="en-US" sz="1600" dirty="0">
              <a:solidFill>
                <a:srgbClr val="000000"/>
              </a:solidFill>
            </a:endParaRP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145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8077200" cy="6096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0" y="1100646"/>
            <a:ext cx="7499160" cy="4367212"/>
          </a:xfrm>
        </p:spPr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5491663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4067312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912"/>
            <a:ext cx="7443495" cy="4876800"/>
          </a:xfrm>
        </p:spPr>
        <p:txBody>
          <a:bodyPr/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8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  <a:p>
            <a:pPr>
              <a:buNone/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088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736457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3537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Example Report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A8949-A791-324F-B30A-5C29EC91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150" y="823718"/>
            <a:ext cx="8172066" cy="5437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228AC7-691B-2E4D-ABE7-74204C0E3741}"/>
              </a:ext>
            </a:extLst>
          </p:cNvPr>
          <p:cNvSpPr txBox="1"/>
          <p:nvPr/>
        </p:nvSpPr>
        <p:spPr>
          <a:xfrm>
            <a:off x="181140" y="771104"/>
            <a:ext cx="3679149" cy="518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Episodes have scenes.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Locations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Sub-locations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 scene occurs at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Sub-location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Produce a heatmap that</a:t>
            </a:r>
            <a:br>
              <a:rPr lang="en-US" dirty="0"/>
            </a:br>
            <a:r>
              <a:rPr lang="en-US" dirty="0"/>
              <a:t>displays total number of </a:t>
            </a:r>
            <a:br>
              <a:rPr lang="en-US" dirty="0"/>
            </a:br>
            <a:r>
              <a:rPr lang="en-US" dirty="0"/>
              <a:t>scenes (location, sub-location)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Not sure if this makes sense</a:t>
            </a:r>
            <a:br>
              <a:rPr lang="en-US" dirty="0"/>
            </a:br>
            <a:r>
              <a:rPr lang="en-US" dirty="0"/>
              <a:t>but is pretty cool.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Took me about four hours of</a:t>
            </a:r>
            <a:br>
              <a:rPr lang="en-US" dirty="0"/>
            </a:br>
            <a:r>
              <a:rPr lang="en-US" dirty="0"/>
              <a:t>Python, Pandas, SQL, …</a:t>
            </a:r>
            <a:br>
              <a:rPr lang="en-US" dirty="0"/>
            </a:br>
            <a:r>
              <a:rPr lang="en-US" dirty="0"/>
              <a:t>to process the files into useful</a:t>
            </a:r>
            <a:br>
              <a:rPr lang="en-US" dirty="0"/>
            </a:br>
            <a:r>
              <a:rPr lang="en-US" dirty="0"/>
              <a:t>relational data.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Are you interested in extra-credit?</a:t>
            </a:r>
          </a:p>
        </p:txBody>
      </p:sp>
    </p:spTree>
    <p:extLst>
      <p:ext uri="{BB962C8B-B14F-4D97-AF65-F5344CB8AC3E}">
        <p14:creationId xmlns:p14="http://schemas.microsoft.com/office/powerpoint/2010/main" val="3336631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47763"/>
            <a:ext cx="7557504" cy="693864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3086471" y="1841627"/>
            <a:ext cx="6858036" cy="2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with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</a:t>
            </a:r>
            <a:r>
              <a:rPr lang="en-US" altLang="en-US" sz="1700" i="1" dirty="0">
                <a:solidFill>
                  <a:srgbClr val="000000"/>
                </a:solidFill>
              </a:rPr>
              <a:t> _total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>
                <a:solidFill>
                  <a:srgbClr val="000000"/>
                </a:solidFill>
              </a:rPr>
              <a:t>sum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7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476488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46594" cy="4721796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35556865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0243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84288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82525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70569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89893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8512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6016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978028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Homework/Project Directions: Example Report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3,4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28AC7-691B-2E4D-ABE7-74204C0E3741}"/>
              </a:ext>
            </a:extLst>
          </p:cNvPr>
          <p:cNvSpPr txBox="1"/>
          <p:nvPr/>
        </p:nvSpPr>
        <p:spPr>
          <a:xfrm>
            <a:off x="0" y="1049104"/>
            <a:ext cx="3972306" cy="4078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characters.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Characters are linked by relationships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KILLED, KILLEDBY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SIBLINGS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MARRIEDENGAGED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… …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These relationships define a very</a:t>
            </a:r>
            <a:br>
              <a:rPr lang="en-US" dirty="0"/>
            </a:br>
            <a:r>
              <a:rPr lang="en-US" dirty="0"/>
              <a:t>scary social network.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We can produce graphs and</a:t>
            </a:r>
            <a:br>
              <a:rPr lang="en-US" dirty="0"/>
            </a:br>
            <a:r>
              <a:rPr lang="en-US" dirty="0"/>
              <a:t>navigate relationships.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A12CEF-2F0B-2F46-8A89-D5ADF954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53" y="925366"/>
            <a:ext cx="8164032" cy="438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806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2662734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8795141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4"/>
            <a:ext cx="7570979" cy="3779419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values.</a:t>
            </a:r>
          </a:p>
          <a:p>
            <a:r>
              <a:rPr lang="en-US" altLang="en-US" dirty="0"/>
              <a:t>Three forms of outer join:</a:t>
            </a:r>
          </a:p>
          <a:p>
            <a:pPr lvl="1"/>
            <a:r>
              <a:rPr lang="en-US" altLang="en-US" dirty="0"/>
              <a:t>left outer join</a:t>
            </a:r>
          </a:p>
          <a:p>
            <a:pPr lvl="1"/>
            <a:r>
              <a:rPr lang="en-US" altLang="en-US" dirty="0"/>
              <a:t>right outer join</a:t>
            </a:r>
          </a:p>
          <a:p>
            <a:pPr lvl="1"/>
            <a:r>
              <a:rPr lang="en-US" altLang="en-US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30555386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 </a:t>
            </a:r>
            <a:r>
              <a:rPr lang="en-US" altLang="en-US" dirty="0">
                <a:ea typeface="+mj-ea"/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dirty="0"/>
              <a:t>Relation </a:t>
            </a:r>
            <a:r>
              <a:rPr lang="en-US" altLang="en-US" i="1" dirty="0"/>
              <a:t>course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pPr>
              <a:buNone/>
            </a:pPr>
            <a:endParaRPr lang="en-US" altLang="en-US" i="1" dirty="0"/>
          </a:p>
          <a:p>
            <a:r>
              <a:rPr lang="en-US" altLang="en-US" dirty="0"/>
              <a:t>Relation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dirty="0"/>
              <a:t>Observe that 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course </a:t>
            </a:r>
            <a:r>
              <a:rPr lang="en-US" altLang="en-US" dirty="0"/>
              <a:t>information is missing CS-437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i="1" dirty="0"/>
              <a:t>             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information is missing CS-315</a:t>
            </a:r>
          </a:p>
          <a:p>
            <a:pPr>
              <a:buClr>
                <a:schemeClr val="tx2"/>
              </a:buCl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i="1" dirty="0"/>
              <a:t>  </a:t>
            </a:r>
            <a:r>
              <a:rPr lang="en-US" altLang="en-US" sz="2000" i="1" dirty="0"/>
              <a:t>x</a:t>
            </a:r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1658113"/>
            <a:ext cx="3745294" cy="106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7" y="3401569"/>
            <a:ext cx="1929043" cy="10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8372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Left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left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US" altLang="en-US" b="1" dirty="0"/>
              <a:t>⟕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802616"/>
            <a:ext cx="5316318" cy="12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7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Right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/>
              <a:t>natural right outer join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342900" lvl="1" indent="-34290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>
                <a:cs typeface="Times New Roman" panose="02020603050405020304" pitchFamily="18" charset="0"/>
              </a:rPr>
              <a:t>⟖</a:t>
            </a:r>
            <a:r>
              <a:rPr lang="en-IN" dirty="0"/>
              <a:t> </a:t>
            </a:r>
            <a:r>
              <a:rPr lang="en-US" altLang="en-US" i="1" dirty="0" err="1"/>
              <a:t>prereq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785906"/>
            <a:ext cx="5444073" cy="12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70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Outer Join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natural full outer join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In relational algebra:   </a:t>
            </a:r>
            <a:r>
              <a:rPr lang="en-US" altLang="en-US" i="1" dirty="0"/>
              <a:t>course </a:t>
            </a:r>
            <a:r>
              <a:rPr lang="en-IN" b="1" dirty="0"/>
              <a:t>⟗</a:t>
            </a:r>
            <a:r>
              <a:rPr lang="en-US" altLang="en-US" dirty="0"/>
              <a:t> </a:t>
            </a:r>
            <a:r>
              <a:rPr lang="en-US" altLang="en-US" i="1" dirty="0" err="1"/>
              <a:t>prereq</a:t>
            </a:r>
            <a:endParaRPr lang="en-US" altLang="en-US" i="1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50" y="1698292"/>
            <a:ext cx="5046366" cy="13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45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Types and Conditions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8"/>
            <a:ext cx="7436865" cy="224631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take two relations and return as a result another relation.</a:t>
            </a:r>
          </a:p>
          <a:p>
            <a:r>
              <a:rPr lang="en-US" altLang="en-US" dirty="0"/>
              <a:t>These additional operations are typically used as subquery expressions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condition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which tuples in the two relations match.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Join type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defines how tuples in each relation that do not match any tuple in the other relation (based on the join condition) are treated.</a:t>
            </a:r>
          </a:p>
        </p:txBody>
      </p:sp>
      <p:pic>
        <p:nvPicPr>
          <p:cNvPr id="1026" name="Picture 2" descr="C:\Users\as668\Desktop\4_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0336" y="3438144"/>
            <a:ext cx="4840315" cy="136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27539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</a:t>
            </a:r>
            <a:r>
              <a:rPr lang="en-US" altLang="en-US" b="1" dirty="0"/>
              <a:t> natural right outer join </a:t>
            </a:r>
            <a:r>
              <a:rPr lang="en-US" altLang="en-US" i="1" dirty="0" err="1"/>
              <a:t>prereq</a:t>
            </a:r>
            <a:endParaRPr lang="en-US" altLang="en-US" b="1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i="1" dirty="0"/>
              <a:t>course</a:t>
            </a:r>
            <a:r>
              <a:rPr lang="en-US" altLang="en-US" b="1" dirty="0"/>
              <a:t> full outer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using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1653927"/>
            <a:ext cx="4739672" cy="113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704" y="3448857"/>
            <a:ext cx="4464092" cy="12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978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Joined Relations – Examples </a:t>
            </a:r>
            <a:endParaRPr lang="en-US" dirty="0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0533"/>
            <a:ext cx="7750843" cy="4876800"/>
          </a:xfrm>
        </p:spPr>
        <p:txBody>
          <a:bodyPr/>
          <a:lstStyle/>
          <a:p>
            <a:r>
              <a:rPr lang="en-US" altLang="en-US" i="1" dirty="0"/>
              <a:t>course </a:t>
            </a:r>
            <a:r>
              <a:rPr lang="en-US" altLang="en-US" b="1" dirty="0"/>
              <a:t>inner join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b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What is the difference between the above, and a natural join? </a:t>
            </a:r>
          </a:p>
          <a:p>
            <a:r>
              <a:rPr lang="en-US" altLang="en-US" i="1" dirty="0"/>
              <a:t>course </a:t>
            </a:r>
            <a:r>
              <a:rPr lang="en-US" altLang="en-US" b="1" dirty="0"/>
              <a:t>left outer join</a:t>
            </a:r>
            <a:r>
              <a:rPr lang="en-US" altLang="en-US" i="1" dirty="0"/>
              <a:t>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b="1" dirty="0"/>
              <a:t>on</a:t>
            </a:r>
            <a:br>
              <a:rPr lang="en-US" altLang="en-US" i="1" dirty="0"/>
            </a:br>
            <a:r>
              <a:rPr lang="en-US" altLang="en-US" i="1" dirty="0" err="1"/>
              <a:t>course.course_id</a:t>
            </a:r>
            <a:r>
              <a:rPr lang="en-US" altLang="en-US" i="1" dirty="0"/>
              <a:t> = </a:t>
            </a:r>
            <a:r>
              <a:rPr lang="en-US" altLang="en-US" i="1" dirty="0" err="1"/>
              <a:t>prereq.course_id</a:t>
            </a:r>
            <a:endParaRPr lang="en-US" altLang="en-US" i="1" dirty="0"/>
          </a:p>
          <a:p>
            <a:pPr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62" y="1922405"/>
            <a:ext cx="5524216" cy="82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093626"/>
            <a:ext cx="5483156" cy="10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16249</TotalTime>
  <Words>6364</Words>
  <Application>Microsoft Macintosh PowerPoint</Application>
  <PresentationFormat>Widescreen</PresentationFormat>
  <Paragraphs>781</Paragraphs>
  <Slides>100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100</vt:i4>
      </vt:variant>
    </vt:vector>
  </HeadingPairs>
  <TitlesOfParts>
    <vt:vector size="114" baseType="lpstr">
      <vt:lpstr>Arial</vt:lpstr>
      <vt:lpstr>Calibri</vt:lpstr>
      <vt:lpstr>Calibri Light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Database Design Using the E-R Model</vt:lpstr>
      <vt:lpstr>Outline</vt:lpstr>
      <vt:lpstr>Outline</vt:lpstr>
      <vt:lpstr>PowerPoint Presentation</vt:lpstr>
      <vt:lpstr>Design Phases</vt:lpstr>
      <vt:lpstr>Design Phases (Cont.)</vt:lpstr>
      <vt:lpstr>Design Alternatives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Representing Relationship  Sets via ER Diagrams </vt:lpstr>
      <vt:lpstr>Relationship Sets (Cont.)</vt:lpstr>
      <vt:lpstr>Relationship Sets with Attributes</vt:lpstr>
      <vt:lpstr>Roles</vt:lpstr>
      <vt:lpstr>Degree of a Relationship Set</vt:lpstr>
      <vt:lpstr>Non-binary Relationship Sets</vt:lpstr>
      <vt:lpstr>Complex Attributes</vt:lpstr>
      <vt:lpstr>Composite Attributes</vt:lpstr>
      <vt:lpstr>Representing Complex Attributes  in ER Diagram</vt:lpstr>
      <vt:lpstr>Mapping Cardinality Constraints</vt:lpstr>
      <vt:lpstr>Mapping Cardinalities</vt:lpstr>
      <vt:lpstr>Mapping Cardinalities </vt:lpstr>
      <vt:lpstr>Representing Cardinality Constraints in ER Diagram</vt:lpstr>
      <vt:lpstr>One-to-Many Relationship</vt:lpstr>
      <vt:lpstr>Many-to-One Relationships</vt:lpstr>
      <vt:lpstr>Many-to-Many Relationship</vt:lpstr>
      <vt:lpstr>Total and Partial Participation</vt:lpstr>
      <vt:lpstr>Primary Key</vt:lpstr>
      <vt:lpstr>Primary key for Entity Sets</vt:lpstr>
      <vt:lpstr>Primary Key for Relationship Sets</vt:lpstr>
      <vt:lpstr>Choice of Primary key for Binary Relationship</vt:lpstr>
      <vt:lpstr>Choice of Primary key for Nonbinary Relationship</vt:lpstr>
      <vt:lpstr>PowerPoint Presentation</vt:lpstr>
      <vt:lpstr>PowerPoint Presentation</vt:lpstr>
      <vt:lpstr>PowerPoint Presentation</vt:lpstr>
      <vt:lpstr>PowerPoint Presentation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Self Join Example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Aggregate Functions</vt:lpstr>
      <vt:lpstr>Aggregate Functions Examples</vt:lpstr>
      <vt:lpstr>Aggregate Functions – Group By</vt:lpstr>
      <vt:lpstr>Aggregation (Cont.)</vt:lpstr>
      <vt:lpstr>Aggregate Functions – Having Clause</vt:lpstr>
      <vt:lpstr>Nested Subqueries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Outer Join</vt:lpstr>
      <vt:lpstr>Outer Join Examples</vt:lpstr>
      <vt:lpstr>Left Outer Join</vt:lpstr>
      <vt:lpstr>Right Outer Join</vt:lpstr>
      <vt:lpstr>Full Outer Join</vt:lpstr>
      <vt:lpstr>Joined Types and Conditions</vt:lpstr>
      <vt:lpstr>Joined Relations – Examples</vt:lpstr>
      <vt:lpstr>Joined Relations – Examples </vt:lpstr>
      <vt:lpstr>Joined Relations –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6</cp:revision>
  <cp:lastPrinted>2019-12-22T11:43:29Z</cp:lastPrinted>
  <dcterms:created xsi:type="dcterms:W3CDTF">2019-12-10T14:25:24Z</dcterms:created>
  <dcterms:modified xsi:type="dcterms:W3CDTF">2020-02-03T16:11:17Z</dcterms:modified>
</cp:coreProperties>
</file>